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0" r:id="rId3"/>
    <p:sldId id="257" r:id="rId4"/>
    <p:sldId id="258" r:id="rId5"/>
    <p:sldId id="278" r:id="rId6"/>
    <p:sldId id="260" r:id="rId7"/>
    <p:sldId id="261" r:id="rId8"/>
    <p:sldId id="262" r:id="rId9"/>
    <p:sldId id="27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2BAB-4267-4778-ABA0-8F3E3A8142A9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CF9-CBD7-4118-A3FD-3176A160E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81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2BAB-4267-4778-ABA0-8F3E3A8142A9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CF9-CBD7-4118-A3FD-3176A160E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310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2BAB-4267-4778-ABA0-8F3E3A8142A9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CF9-CBD7-4118-A3FD-3176A160E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327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030F8-6E63-4DD5-92BD-C7BF617744B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D9D9-B867-4367-9801-7DD0A431CF1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468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0D1E8-925F-406A-8C9E-18ADA0517C9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E205D-F6E0-458A-A2AE-CDD7FD8849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680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0750A-0EE6-4812-864E-2E3D06E7D1C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597CF-D063-461C-8CE6-2AF0457168E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03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03993-6AF3-419F-A833-AB7266E9F40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7C736-D96C-44DF-97FF-0A62AB0AFC6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76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59727-9760-4AD9-BCC7-08EED89492F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2A08C-F222-41C3-879B-4E5A513CD71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718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461B6-F5A9-45C8-986E-C26412BDA0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718DA-3D1E-43AC-B17B-D20EBF6DBBF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095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C318D-AA1F-43BD-BD34-76F6C793ECA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016E0-E5EE-4D27-A2BE-5285A4B0293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860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72B9C-E982-4A6A-B767-5E978D77C4E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0145F-F128-4187-AF65-CF5A109FCAB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70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2BAB-4267-4778-ABA0-8F3E3A8142A9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CF9-CBD7-4118-A3FD-3176A160E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135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33566-FC9E-4AB5-9536-CBEF1B75EC6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F5FC8-803F-43B6-AD37-0AF87ED3A80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373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3FAF7-6307-49A9-8891-5079D5047E7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88707-AC6D-4E56-A17D-51A7A3C2FA0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1759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05857-4B97-415B-A5A7-CB2E7AAA87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D17A6-FF1A-47DF-B05B-CE9B1E7A2AB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98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2BAB-4267-4778-ABA0-8F3E3A8142A9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CF9-CBD7-4118-A3FD-3176A160E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47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2BAB-4267-4778-ABA0-8F3E3A8142A9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CF9-CBD7-4118-A3FD-3176A160E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718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2BAB-4267-4778-ABA0-8F3E3A8142A9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CF9-CBD7-4118-A3FD-3176A160E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726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2BAB-4267-4778-ABA0-8F3E3A8142A9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CF9-CBD7-4118-A3FD-3176A160E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30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2BAB-4267-4778-ABA0-8F3E3A8142A9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CF9-CBD7-4118-A3FD-3176A160E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66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2BAB-4267-4778-ABA0-8F3E3A8142A9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CF9-CBD7-4118-A3FD-3176A160E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800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2BAB-4267-4778-ABA0-8F3E3A8142A9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CF9-CBD7-4118-A3FD-3176A160E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83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12BAB-4267-4778-ABA0-8F3E3A8142A9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CACF9-CBD7-4118-A3FD-3176A160E5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964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4A818D-DDCB-4738-8381-FD23D2C4031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438E0C-E0C5-42FA-BD4F-CCDFC666E2FF}" type="slidenum">
              <a:rPr lang="ru-RU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61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334000"/>
            <a:ext cx="9144000" cy="1524000"/>
          </a:xfrm>
        </p:spPr>
        <p:txBody>
          <a:bodyPr>
            <a:normAutofit/>
          </a:bodyPr>
          <a:lstStyle/>
          <a:p>
            <a:r>
              <a:rPr lang="kk-KZ" b="1" dirty="0"/>
              <a:t>Лекция 2.</a:t>
            </a:r>
            <a:r>
              <a:rPr lang="kk-KZ" dirty="0"/>
              <a:t> </a:t>
            </a:r>
            <a:r>
              <a:rPr lang="ru-RU" b="1" dirty="0"/>
              <a:t>Методология и методы исследования в рамках гендерного подхода 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04801"/>
            <a:ext cx="9448800" cy="4541520"/>
          </a:xfrm>
          <a:noFill/>
        </p:spPr>
      </p:pic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304800"/>
            <a:ext cx="9753599" cy="4724401"/>
          </a:xfrm>
          <a:noFill/>
        </p:spPr>
      </p:pic>
    </p:spTree>
    <p:extLst>
      <p:ext uri="{BB962C8B-B14F-4D97-AF65-F5344CB8AC3E}">
        <p14:creationId xmlns:p14="http://schemas.microsoft.com/office/powerpoint/2010/main" val="49747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r>
              <a:rPr lang="ru-RU" sz="3200" dirty="0"/>
              <a:t>1.Методология исследования в контексте гендерных психологии.</a:t>
            </a:r>
            <a:endParaRPr lang="ru-RU" sz="3200" b="1" dirty="0"/>
          </a:p>
          <a:p>
            <a:r>
              <a:rPr lang="ru-RU" sz="3200" dirty="0" smtClean="0"/>
              <a:t>2.Основные методы </a:t>
            </a:r>
            <a:r>
              <a:rPr lang="ru-RU" sz="3200" dirty="0"/>
              <a:t>исследования в рамках гендерного подхода. </a:t>
            </a:r>
            <a:endParaRPr lang="ru-RU" sz="3200" b="1" dirty="0"/>
          </a:p>
          <a:p>
            <a:r>
              <a:rPr lang="ru-RU" sz="3200" dirty="0"/>
              <a:t>3.Опросник «Я – мужчина/женщина…» </a:t>
            </a:r>
            <a:r>
              <a:rPr lang="ru-RU" sz="3200" dirty="0" err="1"/>
              <a:t>Ожиговой</a:t>
            </a:r>
            <a:r>
              <a:rPr lang="ru-RU" sz="3200" dirty="0"/>
              <a:t> Л.Н.</a:t>
            </a:r>
          </a:p>
          <a:p>
            <a:r>
              <a:rPr lang="ru-RU" sz="3200" dirty="0" smtClean="0"/>
              <a:t>5.Опросник </a:t>
            </a:r>
            <a:r>
              <a:rPr lang="ru-RU" sz="3200" dirty="0"/>
              <a:t>Сандры Бэм.</a:t>
            </a:r>
          </a:p>
          <a:p>
            <a:r>
              <a:rPr lang="ru-RU" sz="3200" dirty="0" smtClean="0"/>
              <a:t>8.Тест </a:t>
            </a:r>
            <a:r>
              <a:rPr lang="ru-RU" sz="3200" dirty="0"/>
              <a:t>«ЛОКАА». Опросный метод исследования глубинных личностных сценариев мужчины  женщины.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872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4360"/>
            <a:ext cx="10515600" cy="5582603"/>
          </a:xfrm>
        </p:spPr>
        <p:txBody>
          <a:bodyPr/>
          <a:lstStyle/>
          <a:p>
            <a:pPr algn="r"/>
            <a:r>
              <a:rPr lang="ru-RU" i="1" dirty="0"/>
              <a:t>Когда психологи публикуют данные о сравнении поведения женщин и мужчин то они решают опросы не только науки, но и политики…</a:t>
            </a:r>
            <a:endParaRPr lang="ru-RU" dirty="0"/>
          </a:p>
          <a:p>
            <a:pPr algn="r"/>
            <a:r>
              <a:rPr lang="ru-RU" i="1" dirty="0"/>
              <a:t>Э. </a:t>
            </a:r>
            <a:r>
              <a:rPr lang="ru-RU" i="1" dirty="0" err="1"/>
              <a:t>Игли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4" descr="news_effectivno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514600"/>
            <a:ext cx="1035939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429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5"/>
          <p:cNvSpPr>
            <a:spLocks noGrp="1"/>
          </p:cNvSpPr>
          <p:nvPr>
            <p:ph idx="1"/>
          </p:nvPr>
        </p:nvSpPr>
        <p:spPr>
          <a:xfrm>
            <a:off x="1809750" y="214314"/>
            <a:ext cx="8858250" cy="6643687"/>
          </a:xfrm>
        </p:spPr>
        <p:txBody>
          <a:bodyPr/>
          <a:lstStyle/>
          <a:p>
            <a:pPr eaLnBrk="1"/>
            <a:r>
              <a:rPr lang="ru-RU" sz="2800"/>
              <a:t>Любая наука развивается динамично и прогрессивно, если она, с одной стороны располагает творческими идеями, а с другой – точными , надежными методами, позволяющими проверять эти идеи.</a:t>
            </a:r>
          </a:p>
          <a:p>
            <a:pPr eaLnBrk="1"/>
            <a:r>
              <a:rPr lang="ru-RU" sz="2800"/>
              <a:t>Методы научных исследований — это те приемы и средства, с помощью которых ученые получают достоверные сведения, используемые для построения научных теорий и выработки практических рекомендаций.</a:t>
            </a:r>
          </a:p>
          <a:p>
            <a:pPr eaLnBrk="1"/>
            <a:r>
              <a:rPr lang="ru-RU" sz="2800"/>
              <a:t> Сила науки во многом зависит от совершенства методов исследования, от того, насколько они </a:t>
            </a:r>
            <a:r>
              <a:rPr lang="ru-RU" sz="2800" i="1"/>
              <a:t>надежны, </a:t>
            </a:r>
            <a:r>
              <a:rPr lang="ru-RU" sz="2800"/>
              <a:t>как быстро и эффективно данная отрасль знаний способна воспринять и использовать у себя все самое новое, передовое, что появляется в методах других наук. </a:t>
            </a:r>
          </a:p>
        </p:txBody>
      </p:sp>
    </p:spTree>
    <p:extLst>
      <p:ext uri="{BB962C8B-B14F-4D97-AF65-F5344CB8AC3E}">
        <p14:creationId xmlns:p14="http://schemas.microsoft.com/office/powerpoint/2010/main" val="386937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457200"/>
            <a:ext cx="6627812" cy="617219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Дело в том, что до сих пор нет однозначного толкования понятий «</a:t>
            </a:r>
            <a:r>
              <a:rPr lang="ru-RU" dirty="0" err="1"/>
              <a:t>маскулинность</a:t>
            </a:r>
            <a:r>
              <a:rPr lang="ru-RU" dirty="0"/>
              <a:t>» и «</a:t>
            </a:r>
            <a:r>
              <a:rPr lang="ru-RU" dirty="0" err="1"/>
              <a:t>фемининность</a:t>
            </a:r>
            <a:r>
              <a:rPr lang="ru-RU" dirty="0"/>
              <a:t>». </a:t>
            </a:r>
            <a:endParaRPr lang="ru-RU" dirty="0" smtClean="0"/>
          </a:p>
          <a:p>
            <a:r>
              <a:rPr lang="ru-RU" dirty="0" smtClean="0"/>
              <a:t>Представители </a:t>
            </a:r>
            <a:r>
              <a:rPr lang="ru-RU" dirty="0"/>
              <a:t>различных научных подходов расходятся в определении  их смысла и содержания.  </a:t>
            </a:r>
          </a:p>
          <a:p>
            <a:r>
              <a:rPr lang="ru-RU" dirty="0"/>
              <a:t>В период с 1930-х с 1960-е годы большая часть психологов, интересовавшихся вопросами поло-ролевой ориентации, и связанными с ней </a:t>
            </a:r>
            <a:r>
              <a:rPr lang="ru-RU" dirty="0" err="1"/>
              <a:t>качестами</a:t>
            </a:r>
            <a:r>
              <a:rPr lang="ru-RU" dirty="0"/>
              <a:t> личности, считали, что нормативные характеристики мужчин и женщин отличаются и воспринимали их как жестко противостоящими друг другу.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457200"/>
            <a:ext cx="4832668" cy="597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766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701040"/>
            <a:ext cx="5181600" cy="547592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Затем концепция взаимоисключающих мужских и женских качеств сменилась идеей континуума. </a:t>
            </a:r>
            <a:endParaRPr lang="ru-RU" dirty="0" smtClean="0"/>
          </a:p>
          <a:p>
            <a:r>
              <a:rPr lang="ru-RU" dirty="0" smtClean="0"/>
              <a:t>Ее </a:t>
            </a:r>
            <a:r>
              <a:rPr lang="ru-RU" dirty="0"/>
              <a:t>авторы предполагали, что в пределах некоей нормы индивиды  обоих полов могут различаться по степени выраженности </a:t>
            </a:r>
            <a:r>
              <a:rPr lang="ru-RU" dirty="0" err="1"/>
              <a:t>маскулинных</a:t>
            </a:r>
            <a:r>
              <a:rPr lang="ru-RU" dirty="0"/>
              <a:t> и </a:t>
            </a:r>
            <a:r>
              <a:rPr lang="ru-RU" dirty="0" err="1"/>
              <a:t>фемининных</a:t>
            </a:r>
            <a:r>
              <a:rPr lang="ru-RU" dirty="0"/>
              <a:t> качеств.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базе этой идеи были созданы специальные шкалы для измерения </a:t>
            </a:r>
            <a:r>
              <a:rPr lang="ru-RU" dirty="0" err="1"/>
              <a:t>маскулинности-фемининности</a:t>
            </a:r>
            <a:r>
              <a:rPr lang="ru-RU" dirty="0"/>
              <a:t> (шкала М-Ф </a:t>
            </a:r>
            <a:r>
              <a:rPr lang="en-US" dirty="0"/>
              <a:t>MMPI</a:t>
            </a:r>
            <a:r>
              <a:rPr lang="ru-RU" dirty="0"/>
              <a:t>, Шкала </a:t>
            </a:r>
            <a:r>
              <a:rPr lang="ru-RU" dirty="0" err="1"/>
              <a:t>маскулинности</a:t>
            </a:r>
            <a:r>
              <a:rPr lang="ru-RU" dirty="0"/>
              <a:t> </a:t>
            </a:r>
            <a:r>
              <a:rPr lang="ru-RU" dirty="0" err="1"/>
              <a:t>Гилфорда</a:t>
            </a:r>
            <a:r>
              <a:rPr lang="ru-RU" dirty="0"/>
              <a:t> и др.). 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720" y="701040"/>
            <a:ext cx="5562600" cy="5475923"/>
          </a:xfrm>
        </p:spPr>
      </p:pic>
    </p:spTree>
    <p:extLst>
      <p:ext uri="{BB962C8B-B14F-4D97-AF65-F5344CB8AC3E}">
        <p14:creationId xmlns:p14="http://schemas.microsoft.com/office/powerpoint/2010/main" val="3558016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4054475"/>
          </a:xfrm>
        </p:spPr>
        <p:txBody>
          <a:bodyPr>
            <a:normAutofit fontScale="92500"/>
          </a:bodyPr>
          <a:lstStyle/>
          <a:p>
            <a:r>
              <a:rPr lang="ru-RU" dirty="0"/>
              <a:t>Считалось, что </a:t>
            </a:r>
            <a:r>
              <a:rPr lang="ru-RU" dirty="0" err="1"/>
              <a:t>фемининные</a:t>
            </a:r>
            <a:r>
              <a:rPr lang="ru-RU" dirty="0"/>
              <a:t> личности будут обладать сердечностью, заботливостью, пассивностью и им будет не доставать стремления к соперничеству, независимости, рационализма. </a:t>
            </a:r>
            <a:endParaRPr lang="ru-RU" dirty="0" smtClean="0"/>
          </a:p>
          <a:p>
            <a:r>
              <a:rPr lang="ru-RU" dirty="0" smtClean="0"/>
              <a:t>Другими </a:t>
            </a:r>
            <a:r>
              <a:rPr lang="ru-RU" dirty="0"/>
              <a:t>словами, высокая </a:t>
            </a:r>
            <a:r>
              <a:rPr lang="ru-RU" dirty="0" err="1"/>
              <a:t>фемининность</a:t>
            </a:r>
            <a:r>
              <a:rPr lang="ru-RU" dirty="0"/>
              <a:t> должна коррелировать с низкой </a:t>
            </a:r>
            <a:r>
              <a:rPr lang="ru-RU" dirty="0" err="1"/>
              <a:t>маскулинностью</a:t>
            </a:r>
            <a:r>
              <a:rPr lang="ru-RU" dirty="0"/>
              <a:t>, и наоборот.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/>
              <a:t>точки зрения поведения </a:t>
            </a:r>
            <a:r>
              <a:rPr lang="ru-RU" dirty="0" err="1"/>
              <a:t>фемининный</a:t>
            </a:r>
            <a:r>
              <a:rPr lang="ru-RU" dirty="0"/>
              <a:t> человек не будет делать то, что </a:t>
            </a:r>
            <a:r>
              <a:rPr lang="ru-RU" dirty="0" err="1"/>
              <a:t>маскулинный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Характеристики</a:t>
            </a:r>
            <a:r>
              <a:rPr lang="ru-RU" dirty="0"/>
              <a:t>, относящиеся к категории «</a:t>
            </a:r>
            <a:r>
              <a:rPr lang="ru-RU" dirty="0" err="1"/>
              <a:t>маскулинность</a:t>
            </a:r>
            <a:r>
              <a:rPr lang="ru-RU" dirty="0"/>
              <a:t>» считались приоритетными и более нормативными, чем относящиеся к </a:t>
            </a:r>
            <a:r>
              <a:rPr lang="ru-RU" dirty="0" err="1"/>
              <a:t>фемининным</a:t>
            </a:r>
            <a:r>
              <a:rPr lang="ru-RU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480" y="4221479"/>
            <a:ext cx="6507480" cy="251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9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1600" y="365125"/>
            <a:ext cx="6172200" cy="1325563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457200"/>
            <a:ext cx="4067492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2842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4510</TotalTime>
  <Words>385</Words>
  <Application>Microsoft Office PowerPoint</Application>
  <PresentationFormat>Широкоэкранный</PresentationFormat>
  <Paragraphs>23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1_Тема Office</vt:lpstr>
      <vt:lpstr>Презентация PowerPoint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55</cp:revision>
  <dcterms:created xsi:type="dcterms:W3CDTF">2018-09-15T13:29:23Z</dcterms:created>
  <dcterms:modified xsi:type="dcterms:W3CDTF">2018-09-23T14:29:03Z</dcterms:modified>
</cp:coreProperties>
</file>